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355" y="1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457200" y="3321293"/>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TEAM BLASTERS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Online </a:t>
            </a:r>
            <a:br>
              <a:rPr lang="en-US" sz="7967" u="none" strike="noStrike" dirty="0">
                <a:solidFill>
                  <a:srgbClr val="F5F5F3"/>
                </a:solidFill>
                <a:latin typeface="League Spartan"/>
              </a:rPr>
            </a:br>
            <a:r>
              <a:rPr lang="en-US" sz="7967" u="none" strike="noStrike" dirty="0" err="1">
                <a:solidFill>
                  <a:srgbClr val="F5F5F3"/>
                </a:solidFill>
                <a:latin typeface="League Spartan"/>
              </a:rPr>
              <a:t>CookBook</a:t>
            </a:r>
            <a:endParaRPr lang="en-US" sz="7967" u="none" strike="noStrike" dirty="0">
              <a:solidFill>
                <a:srgbClr val="F5F5F3"/>
              </a:solidFill>
              <a:latin typeface="League Spartan"/>
            </a:endParaRPr>
          </a:p>
        </p:txBody>
      </p:sp>
      <p:sp>
        <p:nvSpPr>
          <p:cNvPr id="6" name="TextBox 6"/>
          <p:cNvSpPr txBox="1"/>
          <p:nvPr/>
        </p:nvSpPr>
        <p:spPr>
          <a:xfrm>
            <a:off x="747849" y="3249770"/>
            <a:ext cx="7696631" cy="3057375"/>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Recipes are passed down from generation to generation, and a lot of heart and soul goes into curating them. Cookbooks allow us to dive into those traditions and the culture while educating its readers about the importance and joy of cooking. The problem is that there are very few organized platform that provides the recipes as well as recommend the </a:t>
            </a:r>
            <a:r>
              <a:rPr lang="en-US" sz="1969" dirty="0" err="1">
                <a:solidFill>
                  <a:srgbClr val="F5F5F3"/>
                </a:solidFill>
                <a:latin typeface="Mont Bold"/>
              </a:rPr>
              <a:t>youtube</a:t>
            </a:r>
            <a:r>
              <a:rPr lang="en-US" sz="1969" dirty="0">
                <a:solidFill>
                  <a:srgbClr val="F5F5F3"/>
                </a:solidFill>
                <a:latin typeface="Mont Bold"/>
              </a:rPr>
              <a:t> videos to the users , and also save the recipe already made by the users . </a:t>
            </a:r>
            <a:endParaRPr lang="en-US" sz="1969" u="none" strike="noStrike" dirty="0">
              <a:solidFill>
                <a:srgbClr val="F5F5F3"/>
              </a:solidFill>
              <a:latin typeface="Mont Bold"/>
            </a:endParaRPr>
          </a:p>
        </p:txBody>
      </p:sp>
      <p:sp>
        <p:nvSpPr>
          <p:cNvPr id="8" name="TextBox 8"/>
          <p:cNvSpPr txBox="1"/>
          <p:nvPr/>
        </p:nvSpPr>
        <p:spPr>
          <a:xfrm>
            <a:off x="903091" y="7076517"/>
            <a:ext cx="7696631" cy="364331"/>
          </a:xfrm>
          <a:prstGeom prst="rect">
            <a:avLst/>
          </a:prstGeom>
        </p:spPr>
        <p:txBody>
          <a:bodyPr lIns="0" tIns="0" rIns="0" bIns="0" rtlCol="0" anchor="t">
            <a:spAutoFit/>
          </a:bodyPr>
          <a:lstStyle/>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
        <p:nvSpPr>
          <p:cNvPr id="13" name="TextBox 12">
            <a:extLst>
              <a:ext uri="{FF2B5EF4-FFF2-40B4-BE49-F238E27FC236}">
                <a16:creationId xmlns:a16="http://schemas.microsoft.com/office/drawing/2014/main" id="{36828BF3-2AAA-BFEC-BE90-97B106D619CD}"/>
              </a:ext>
            </a:extLst>
          </p:cNvPr>
          <p:cNvSpPr txBox="1"/>
          <p:nvPr/>
        </p:nvSpPr>
        <p:spPr>
          <a:xfrm>
            <a:off x="720140" y="6566921"/>
            <a:ext cx="6988199" cy="3693319"/>
          </a:xfrm>
          <a:prstGeom prst="rect">
            <a:avLst/>
          </a:prstGeom>
          <a:noFill/>
        </p:spPr>
        <p:txBody>
          <a:bodyPr wrap="square" rtlCol="0">
            <a:spAutoFit/>
          </a:bodyPr>
          <a:lstStyle/>
          <a:p>
            <a:r>
              <a:rPr lang="en-US" dirty="0">
                <a:solidFill>
                  <a:schemeClr val="bg1"/>
                </a:solidFill>
                <a:latin typeface="Mont Bold" panose="020B0604020202020204" charset="0"/>
              </a:rPr>
              <a:t>We’d like to make more detailed recommendations regarding the Online </a:t>
            </a:r>
            <a:r>
              <a:rPr lang="en-US" dirty="0" err="1">
                <a:solidFill>
                  <a:schemeClr val="bg1"/>
                </a:solidFill>
                <a:latin typeface="Mont Bold" panose="020B0604020202020204" charset="0"/>
              </a:rPr>
              <a:t>CookBook</a:t>
            </a:r>
            <a:r>
              <a:rPr lang="en-US" dirty="0">
                <a:solidFill>
                  <a:schemeClr val="bg1"/>
                </a:solidFill>
                <a:latin typeface="Mont Bold" panose="020B0604020202020204" charset="0"/>
              </a:rPr>
              <a:t>  that would let the user to choose a recipe and make that lavish dish .</a:t>
            </a:r>
          </a:p>
          <a:p>
            <a:endParaRPr lang="en-US" dirty="0">
              <a:solidFill>
                <a:schemeClr val="bg1"/>
              </a:solidFill>
              <a:latin typeface="Mont Bold" panose="020B0604020202020204" charset="0"/>
            </a:endParaRPr>
          </a:p>
          <a:p>
            <a:r>
              <a:rPr lang="en-IN" sz="18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Cookbooks are often used for preparing different kind of recipes . It is important to read / know a recipe because it will help users to concentrate on making recipes by knowing the ingredients and saving the recipe for a long time in the user’s account . We will also recommend </a:t>
            </a:r>
            <a:r>
              <a:rPr lang="en-IN" sz="1800" kern="100" dirty="0" err="1">
                <a:solidFill>
                  <a:schemeClr val="bg1"/>
                </a:solidFill>
                <a:effectLst/>
                <a:latin typeface="Mont Bold" panose="020B0604020202020204" charset="0"/>
                <a:ea typeface="Calibri" panose="020F0502020204030204" pitchFamily="34" charset="0"/>
                <a:cs typeface="Times New Roman" panose="02020603050405020304" pitchFamily="18" charset="0"/>
              </a:rPr>
              <a:t>youtube</a:t>
            </a:r>
            <a:r>
              <a:rPr lang="en-IN" sz="18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videos and different visuals so that the user gets an idea how will the recipe turn out </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solidFill>
                <a:schemeClr val="bg1"/>
              </a:solidFill>
              <a:latin typeface="Mont Bold" panose="020B0604020202020204" charset="0"/>
            </a:endParaRPr>
          </a:p>
          <a:p>
            <a:endParaRPr lang="en-IN" dirty="0">
              <a:solidFill>
                <a:schemeClr val="bg1"/>
              </a:solidFill>
              <a:latin typeface="Mont Bold"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98313" cy="8524209"/>
            <a:chOff x="0" y="190500"/>
            <a:chExt cx="10264417" cy="11365610"/>
          </a:xfrm>
        </p:grpSpPr>
        <p:sp>
          <p:nvSpPr>
            <p:cNvPr id="11" name="TextBox 11"/>
            <p:cNvSpPr txBox="1"/>
            <p:nvPr/>
          </p:nvSpPr>
          <p:spPr>
            <a:xfrm>
              <a:off x="95775" y="1924757"/>
              <a:ext cx="10168642" cy="9631353"/>
            </a:xfrm>
            <a:prstGeom prst="rect">
              <a:avLst/>
            </a:prstGeom>
          </p:spPr>
          <p:txBody>
            <a:bodyPr lIns="0" tIns="0" rIns="0" bIns="0" rtlCol="0" anchor="t">
              <a:spAutoFit/>
            </a:bodyPr>
            <a:lstStyle/>
            <a:p>
              <a:pPr>
                <a:lnSpc>
                  <a:spcPct val="107000"/>
                </a:lnSpc>
                <a:spcAft>
                  <a:spcPts val="800"/>
                </a:spcAft>
              </a:pP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The Online </a:t>
              </a:r>
              <a:r>
                <a:rPr lang="en-IN" sz="2000" kern="100" dirty="0" err="1">
                  <a:solidFill>
                    <a:schemeClr val="bg1"/>
                  </a:solidFill>
                  <a:effectLst/>
                  <a:latin typeface="Mont Bold" panose="020B0604020202020204" charset="0"/>
                  <a:ea typeface="Calibri" panose="020F0502020204030204" pitchFamily="34" charset="0"/>
                  <a:cs typeface="Times New Roman" panose="02020603050405020304" pitchFamily="18" charset="0"/>
                </a:rPr>
                <a:t>CookBook</a:t>
              </a: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website will be the a user-friendly interface . It will provide users with every type of cuisines in the world , so one can try and make different cuisines like French and continental by only </a:t>
              </a:r>
              <a:r>
                <a:rPr lang="en-IN" sz="2000" kern="100" dirty="0" err="1">
                  <a:solidFill>
                    <a:schemeClr val="bg1"/>
                  </a:solidFill>
                  <a:effectLst/>
                  <a:latin typeface="Mont Bold" panose="020B0604020202020204" charset="0"/>
                  <a:ea typeface="Calibri" panose="020F0502020204030204" pitchFamily="34" charset="0"/>
                  <a:cs typeface="Times New Roman" panose="02020603050405020304" pitchFamily="18" charset="0"/>
                </a:rPr>
                <a:t>refering</a:t>
              </a: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to only one website .</a:t>
              </a:r>
            </a:p>
            <a:p>
              <a:pPr>
                <a:lnSpc>
                  <a:spcPct val="107000"/>
                </a:lnSpc>
                <a:spcAft>
                  <a:spcPts val="800"/>
                </a:spcAft>
              </a:pPr>
              <a:r>
                <a:rPr lang="en-IN" sz="2000" kern="100" dirty="0">
                  <a:solidFill>
                    <a:schemeClr val="bg1"/>
                  </a:solidFill>
                  <a:latin typeface="Mont Bold" panose="020B0604020202020204" charset="0"/>
                  <a:ea typeface="Calibri" panose="020F0502020204030204" pitchFamily="34" charset="0"/>
                  <a:cs typeface="Times New Roman" panose="02020603050405020304" pitchFamily="18" charset="0"/>
                </a:rPr>
                <a:t>It</a:t>
              </a: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will consist of two search boxes with major choice options so user can find the perfect recipe they are searching for.  </a:t>
              </a:r>
            </a:p>
            <a:p>
              <a:pPr>
                <a:lnSpc>
                  <a:spcPct val="107000"/>
                </a:lnSpc>
                <a:spcAft>
                  <a:spcPts val="800"/>
                </a:spcAft>
              </a:pP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User will have the options to search with the recipe name (Keyword) and ingredients.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Our program will take these inputs and provide the user with the details of missing ingredients, cost for making the cuisine, guide video and recipe, and the time require to make the cuisine. It will help them to decide the best cuisine they can make. Our website will also provide to personalize and customize user’s own recipes. Users can see the recipes that most of the people had made or accessed .</a:t>
              </a:r>
            </a:p>
            <a:p>
              <a:pPr>
                <a:lnSpc>
                  <a:spcPct val="107000"/>
                </a:lnSpc>
                <a:spcAft>
                  <a:spcPts val="800"/>
                </a:spcAft>
              </a:pPr>
              <a:r>
                <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rPr>
                <a:t> They will be recommended about the most viewed recipes in the website. The website will have an annual subscription that users have to pay once a  year to acces</a:t>
              </a:r>
              <a:r>
                <a:rPr lang="en-IN" sz="2000" kern="100" dirty="0">
                  <a:solidFill>
                    <a:schemeClr val="bg1"/>
                  </a:solidFill>
                  <a:latin typeface="Mont Bold" panose="020B0604020202020204" charset="0"/>
                  <a:ea typeface="Calibri" panose="020F0502020204030204" pitchFamily="34" charset="0"/>
                  <a:cs typeface="Times New Roman" panose="02020603050405020304" pitchFamily="18" charset="0"/>
                </a:rPr>
                <a:t>s their account.</a:t>
              </a:r>
              <a:endParaRPr lang="en-IN" sz="2000" kern="100" dirty="0">
                <a:solidFill>
                  <a:schemeClr val="bg1"/>
                </a:solidFill>
                <a:effectLst/>
                <a:latin typeface="Mont Bold" panose="020B0604020202020204" charset="0"/>
                <a:ea typeface="Calibri" panose="020F0502020204030204" pitchFamily="34" charset="0"/>
                <a:cs typeface="Times New Roman" panose="02020603050405020304" pitchFamily="18" charset="0"/>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82" y="2118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sp>
        <p:nvSpPr>
          <p:cNvPr id="7" name="TextBox 7"/>
          <p:cNvSpPr txBox="1"/>
          <p:nvPr/>
        </p:nvSpPr>
        <p:spPr>
          <a:xfrm>
            <a:off x="783188" y="4610115"/>
            <a:ext cx="9118396" cy="4620752"/>
          </a:xfrm>
          <a:prstGeom prst="rect">
            <a:avLst/>
          </a:prstGeom>
        </p:spPr>
        <p:txBody>
          <a:bodyPr lIns="0" tIns="0" rIns="0" bIns="0" rtlCol="0" anchor="t">
            <a:spAutoFit/>
          </a:bodyPr>
          <a:lstStyle/>
          <a:p>
            <a:pPr marL="0" lvl="0" indent="0" algn="l">
              <a:lnSpc>
                <a:spcPts val="3341"/>
              </a:lnSpc>
              <a:spcBef>
                <a:spcPct val="0"/>
              </a:spcBef>
            </a:pPr>
            <a:r>
              <a:rPr lang="en-US" sz="2227" dirty="0">
                <a:solidFill>
                  <a:srgbClr val="F5F5F3"/>
                </a:solidFill>
                <a:latin typeface="Glacial Indifference Bold"/>
              </a:rPr>
              <a:t>1.    USER FRIENDLY INTERFACE</a:t>
            </a:r>
          </a:p>
          <a:p>
            <a:pPr marL="457200" lvl="0" indent="-457200" algn="l">
              <a:lnSpc>
                <a:spcPts val="3341"/>
              </a:lnSpc>
              <a:spcBef>
                <a:spcPct val="0"/>
              </a:spcBef>
              <a:buAutoNum type="arabicPeriod" startAt="2"/>
            </a:pPr>
            <a:r>
              <a:rPr lang="en-US" sz="2227" dirty="0">
                <a:solidFill>
                  <a:srgbClr val="F5F5F3"/>
                </a:solidFill>
                <a:latin typeface="Glacial Indifference Bold"/>
              </a:rPr>
              <a:t>SEARCH FUNCTIONALITY</a:t>
            </a:r>
          </a:p>
          <a:p>
            <a:pPr marL="457200" lvl="0" indent="-457200" algn="l">
              <a:lnSpc>
                <a:spcPts val="3341"/>
              </a:lnSpc>
              <a:spcBef>
                <a:spcPct val="0"/>
              </a:spcBef>
              <a:buAutoNum type="arabicPeriod" startAt="2"/>
            </a:pPr>
            <a:r>
              <a:rPr lang="en-US" sz="2227" dirty="0">
                <a:solidFill>
                  <a:srgbClr val="F5F5F3"/>
                </a:solidFill>
                <a:latin typeface="Glacial Indifference Bold"/>
              </a:rPr>
              <a:t>PERSONALIZATION AND CUSTOMIZATION</a:t>
            </a:r>
          </a:p>
          <a:p>
            <a:pPr marL="457200" lvl="0" indent="-457200" algn="l">
              <a:lnSpc>
                <a:spcPts val="3341"/>
              </a:lnSpc>
              <a:spcBef>
                <a:spcPct val="0"/>
              </a:spcBef>
              <a:buAutoNum type="arabicPeriod" startAt="2"/>
            </a:pPr>
            <a:r>
              <a:rPr lang="en-US" sz="2227" dirty="0">
                <a:solidFill>
                  <a:srgbClr val="F5F5F3"/>
                </a:solidFill>
                <a:latin typeface="Glacial Indifference Bold"/>
              </a:rPr>
              <a:t>SOCIAL SHARING</a:t>
            </a:r>
          </a:p>
          <a:p>
            <a:pPr marL="457200" lvl="0" indent="-457200" algn="l">
              <a:lnSpc>
                <a:spcPts val="3341"/>
              </a:lnSpc>
              <a:spcBef>
                <a:spcPct val="0"/>
              </a:spcBef>
              <a:buAutoNum type="arabicPeriod" startAt="2"/>
            </a:pPr>
            <a:r>
              <a:rPr lang="en-US" sz="2227" dirty="0">
                <a:solidFill>
                  <a:srgbClr val="F5F5F3"/>
                </a:solidFill>
                <a:latin typeface="Glacial Indifference Bold"/>
              </a:rPr>
              <a:t>INTEGRATING WITH THIRD PARTY SERVICES</a:t>
            </a:r>
          </a:p>
          <a:p>
            <a:pPr lvl="0" algn="l">
              <a:lnSpc>
                <a:spcPts val="3341"/>
              </a:lnSpc>
              <a:spcBef>
                <a:spcPct val="0"/>
              </a:spcBef>
            </a:pPr>
            <a:endParaRPr lang="en-US" sz="2227" dirty="0">
              <a:solidFill>
                <a:srgbClr val="F5F5F3"/>
              </a:solidFill>
              <a:latin typeface="Glacial Indifference Bold"/>
            </a:endParaRPr>
          </a:p>
          <a:p>
            <a:pPr lvl="0" algn="l">
              <a:lnSpc>
                <a:spcPts val="3341"/>
              </a:lnSpc>
              <a:spcBef>
                <a:spcPct val="0"/>
              </a:spcBef>
            </a:pPr>
            <a:r>
              <a:rPr lang="en-US" sz="2227" dirty="0">
                <a:solidFill>
                  <a:srgbClr val="F5F5F3"/>
                </a:solidFill>
                <a:latin typeface="Glacial Indifference Bold"/>
              </a:rPr>
              <a:t>User will have the environment where they can search with their recipe name and give the ingredients they have. Our program will display the user with the matching recipe, the ingredients they are lacking, it will recommend them the site where they can purchase the ingredients and cooking utensils.</a:t>
            </a:r>
            <a:endParaRPr lang="en-US" sz="2227" u="none" strike="noStrike" dirty="0">
              <a:solidFill>
                <a:srgbClr val="F5F5F3"/>
              </a:solidFill>
              <a:latin typeface="Glacial Indifference Bold"/>
            </a:endParaRP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6598987"/>
            <a:chOff x="0" y="142875"/>
            <a:chExt cx="11211206" cy="8798651"/>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7"/>
              <a:ext cx="11211206" cy="6723209"/>
            </a:xfrm>
            <a:prstGeom prst="rect">
              <a:avLst/>
            </a:prstGeom>
          </p:spPr>
          <p:txBody>
            <a:bodyPr lIns="0" tIns="0" rIns="0" bIns="0" rtlCol="0" anchor="t">
              <a:spAutoFit/>
            </a:bodyPr>
            <a:lstStyle/>
            <a:p>
              <a:pPr algn="just">
                <a:lnSpc>
                  <a:spcPct val="107000"/>
                </a:lnSpc>
                <a:spcAft>
                  <a:spcPts val="800"/>
                </a:spcAft>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solidFill>
                    <a:schemeClr val="bg1"/>
                  </a:solidFill>
                  <a:effectLst/>
                  <a:latin typeface="Mont Bold" panose="020B0604020202020204" charset="0"/>
                  <a:ea typeface="Arial" panose="020B0604020202020204" pitchFamily="34" charset="0"/>
                  <a:cs typeface="Times New Roman" panose="02020603050405020304" pitchFamily="18" charset="0"/>
                </a:rPr>
                <a:t> It impacts the relationship between users and their food by changing the way users obtain, prepare, and consume food.</a:t>
              </a:r>
              <a:endParaRPr lang="en-IN" sz="2000" dirty="0">
                <a:solidFill>
                  <a:schemeClr val="bg1"/>
                </a:solidFill>
                <a:effectLst/>
                <a:latin typeface="Mont Bold" panose="020B060402020202020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solidFill>
                    <a:schemeClr val="bg1"/>
                  </a:solidFill>
                  <a:effectLst/>
                  <a:latin typeface="Mont Bold" panose="020B0604020202020204" charset="0"/>
                  <a:ea typeface="Arial" panose="020B0604020202020204" pitchFamily="34" charset="0"/>
                  <a:cs typeface="Times New Roman" panose="02020603050405020304" pitchFamily="18" charset="0"/>
                </a:rPr>
                <a:t>Our website allows users to display the best food recipes according to the reviews and weekly offers are also available.</a:t>
              </a:r>
              <a:endParaRPr lang="en-IN" sz="2000" dirty="0">
                <a:solidFill>
                  <a:schemeClr val="bg1"/>
                </a:solidFill>
                <a:effectLst/>
                <a:latin typeface="Mont Bold" panose="020B060402020202020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solidFill>
                    <a:schemeClr val="bg1"/>
                  </a:solidFill>
                  <a:effectLst/>
                  <a:latin typeface="Mont Bold" panose="020B0604020202020204" charset="0"/>
                  <a:ea typeface="Arial" panose="020B0604020202020204" pitchFamily="34" charset="0"/>
                  <a:cs typeface="Times New Roman" panose="02020603050405020304" pitchFamily="18" charset="0"/>
                </a:rPr>
                <a:t>Our website also allows users to access the recipes with all the ingredients provided in the description, which makes our website different from others because it not only provides procedure but also indulge the pricing and time of making of the recipes.</a:t>
              </a:r>
              <a:endParaRPr lang="en-IN" sz="2000" dirty="0">
                <a:solidFill>
                  <a:schemeClr val="bg1"/>
                </a:solidFill>
                <a:effectLst/>
                <a:latin typeface="Mont Bold" panose="020B060402020202020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dirty="0">
                  <a:solidFill>
                    <a:schemeClr val="bg1"/>
                  </a:solidFill>
                  <a:effectLst/>
                  <a:latin typeface="Mont Bold" panose="020B0604020202020204" charset="0"/>
                  <a:ea typeface="Arial" panose="020B0604020202020204" pitchFamily="34" charset="0"/>
                  <a:cs typeface="Times New Roman" panose="02020603050405020304" pitchFamily="18" charset="0"/>
                </a:rPr>
                <a:t>If you have a lack of ingredients, it also provides you with the best solution according to the condition.</a:t>
              </a:r>
              <a:endParaRPr lang="en-IN" sz="2000" dirty="0">
                <a:solidFill>
                  <a:schemeClr val="bg1"/>
                </a:solidFill>
                <a:effectLst/>
                <a:latin typeface="Mont Bold" panose="020B060402020202020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chemeClr val="bg1"/>
                  </a:solidFill>
                  <a:effectLst/>
                  <a:latin typeface="Mont Bold" panose="020B0604020202020204" charset="0"/>
                  <a:ea typeface="Arial" panose="020B0604020202020204" pitchFamily="34" charset="0"/>
                  <a:cs typeface="Times New Roman" panose="02020603050405020304" pitchFamily="18" charset="0"/>
                </a:rPr>
                <a:t>It improves your cooking skills, connect with other cooks, discover new favorite dishes, learn new techniques, and get creative in the kitchen.</a:t>
              </a:r>
              <a:endParaRPr lang="en-US" sz="2000" u="none" strike="noStrike" dirty="0">
                <a:solidFill>
                  <a:schemeClr val="bg1"/>
                </a:solidFill>
                <a:latin typeface="Mont Bold" panose="020B0604020202020204" charset="0"/>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5669849"/>
            <a:ext cx="5970165" cy="2285049"/>
          </a:xfrm>
          <a:prstGeom prst="rect">
            <a:avLst/>
          </a:prstGeom>
        </p:spPr>
        <p:txBody>
          <a:bodyPr lIns="0" tIns="0" rIns="0" bIns="0" rtlCol="0" anchor="t">
            <a:spAutoFit/>
          </a:bodyPr>
          <a:lstStyle/>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Sign up to the subscription</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 Add products and plan</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 Connect to a payment gateway</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 Share payment link with your customer </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Affiliate Feature listing </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Sales revenue model</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74927"/>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HTML,CSS AS WELL AS TOOLS LIKE GITHUB.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6749277" y="3553573"/>
            <a:ext cx="3682370" cy="4393006"/>
            <a:chOff x="-48240" y="-34433"/>
            <a:chExt cx="1205597" cy="1438256"/>
          </a:xfrm>
        </p:grpSpPr>
        <p:sp>
          <p:nvSpPr>
            <p:cNvPr id="9" name="Freeform 9"/>
            <p:cNvSpPr/>
            <p:nvPr/>
          </p:nvSpPr>
          <p:spPr>
            <a:xfrm>
              <a:off x="-48240" y="-34433"/>
              <a:ext cx="1205597" cy="1438256"/>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12583212" y="3553573"/>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8" y="5759848"/>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Harsh Agarwal</a:t>
            </a:r>
          </a:p>
        </p:txBody>
      </p:sp>
      <p:sp>
        <p:nvSpPr>
          <p:cNvPr id="22" name="TextBox 22"/>
          <p:cNvSpPr txBox="1"/>
          <p:nvPr/>
        </p:nvSpPr>
        <p:spPr>
          <a:xfrm>
            <a:off x="1455778" y="6981537"/>
            <a:ext cx="2201821" cy="296428"/>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Garet"/>
              </a:rPr>
              <a:t>Team leader</a:t>
            </a:r>
          </a:p>
        </p:txBody>
      </p:sp>
      <p:sp>
        <p:nvSpPr>
          <p:cNvPr id="24" name="TextBox 24"/>
          <p:cNvSpPr txBox="1"/>
          <p:nvPr/>
        </p:nvSpPr>
        <p:spPr>
          <a:xfrm>
            <a:off x="7212319" y="6991049"/>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CODE EDITOR</a:t>
            </a:r>
          </a:p>
        </p:txBody>
      </p:sp>
      <p:sp>
        <p:nvSpPr>
          <p:cNvPr id="25" name="TextBox 25"/>
          <p:cNvSpPr txBox="1"/>
          <p:nvPr/>
        </p:nvSpPr>
        <p:spPr>
          <a:xfrm>
            <a:off x="12725400" y="5934464"/>
            <a:ext cx="2540155" cy="894219"/>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Suryanshu Saini</a:t>
            </a:r>
          </a:p>
        </p:txBody>
      </p:sp>
      <p:sp>
        <p:nvSpPr>
          <p:cNvPr id="27" name="TextBox 27"/>
          <p:cNvSpPr txBox="1"/>
          <p:nvPr/>
        </p:nvSpPr>
        <p:spPr>
          <a:xfrm>
            <a:off x="12725400" y="7124995"/>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SUPPORTER</a:t>
            </a:r>
          </a:p>
        </p:txBody>
      </p:sp>
      <p:sp>
        <p:nvSpPr>
          <p:cNvPr id="29" name="TextBox 28">
            <a:extLst>
              <a:ext uri="{FF2B5EF4-FFF2-40B4-BE49-F238E27FC236}">
                <a16:creationId xmlns:a16="http://schemas.microsoft.com/office/drawing/2014/main" id="{330A05E2-CC45-A798-0A30-D851425BB690}"/>
              </a:ext>
            </a:extLst>
          </p:cNvPr>
          <p:cNvSpPr txBox="1"/>
          <p:nvPr/>
        </p:nvSpPr>
        <p:spPr>
          <a:xfrm>
            <a:off x="7025034" y="5624114"/>
            <a:ext cx="2971800" cy="1141851"/>
          </a:xfrm>
          <a:prstGeom prst="rect">
            <a:avLst/>
          </a:prstGeom>
          <a:noFill/>
        </p:spPr>
        <p:txBody>
          <a:bodyPr wrap="square" rtlCol="0">
            <a:spAutoFit/>
          </a:bodyPr>
          <a:lstStyle/>
          <a:p>
            <a:r>
              <a:rPr lang="en-US" sz="3410" dirty="0">
                <a:solidFill>
                  <a:srgbClr val="FFBD59"/>
                </a:solidFill>
                <a:latin typeface="Garet Bold"/>
              </a:rPr>
              <a:t>Ankit Kumar Dey</a:t>
            </a:r>
            <a:endParaRPr lang="en-IN" sz="341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665</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Blinker</vt:lpstr>
      <vt:lpstr>Garet Bold</vt:lpstr>
      <vt:lpstr>Mont Bold</vt:lpstr>
      <vt:lpstr>Arial</vt:lpstr>
      <vt:lpstr>Glacial Indifference</vt:lpstr>
      <vt:lpstr>Wingdings</vt:lpstr>
      <vt:lpstr>Calibri</vt:lpstr>
      <vt:lpstr>League Spartan</vt:lpstr>
      <vt:lpstr>Poppins</vt:lpstr>
      <vt:lpstr>Glacial Indifference Bold</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ANKIT KUMAR DEY</dc:creator>
  <cp:lastModifiedBy>ANKIT KUMAR DEY</cp:lastModifiedBy>
  <cp:revision>8</cp:revision>
  <dcterms:created xsi:type="dcterms:W3CDTF">2006-08-16T00:00:00Z</dcterms:created>
  <dcterms:modified xsi:type="dcterms:W3CDTF">2023-10-28T06:46:47Z</dcterms:modified>
  <dc:identifier>DAFxrxF-qp8</dc:identifier>
</cp:coreProperties>
</file>